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69" r:id="rId2"/>
    <p:sldId id="285" r:id="rId3"/>
    <p:sldId id="267" r:id="rId4"/>
    <p:sldId id="286" r:id="rId5"/>
    <p:sldId id="288" r:id="rId6"/>
    <p:sldId id="272" r:id="rId7"/>
    <p:sldId id="276" r:id="rId8"/>
    <p:sldId id="292" r:id="rId9"/>
    <p:sldId id="277" r:id="rId10"/>
    <p:sldId id="293" r:id="rId11"/>
    <p:sldId id="278" r:id="rId12"/>
    <p:sldId id="279" r:id="rId13"/>
    <p:sldId id="280" r:id="rId14"/>
    <p:sldId id="289" r:id="rId15"/>
    <p:sldId id="290" r:id="rId16"/>
    <p:sldId id="291" r:id="rId17"/>
    <p:sldId id="281" r:id="rId18"/>
    <p:sldId id="282" r:id="rId19"/>
    <p:sldId id="258" r:id="rId20"/>
  </p:sldIdLst>
  <p:sldSz cx="12192000" cy="6858000"/>
  <p:notesSz cx="6858000" cy="9144000"/>
  <p:defaultTextStyle>
    <a:defPPr>
      <a:defRPr lang="pl-PL"/>
    </a:defPPr>
    <a:lvl1pPr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23"/>
    <a:srgbClr val="5C5107"/>
    <a:srgbClr val="C2CC00"/>
    <a:srgbClr val="336600"/>
    <a:srgbClr val="3333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1" autoAdjust="0"/>
    <p:restoredTop sz="90305" autoAdjust="0"/>
  </p:normalViewPr>
  <p:slideViewPr>
    <p:cSldViewPr>
      <p:cViewPr varScale="1">
        <p:scale>
          <a:sx n="67" d="100"/>
          <a:sy n="67" d="100"/>
        </p:scale>
        <p:origin x="8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7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 smtClean="0"/>
              <a:t>Kliknij, aby edytować style wzorca tekstu</a:t>
            </a:r>
          </a:p>
          <a:p>
            <a:pPr lvl="1"/>
            <a:r>
              <a:rPr lang="pl-PL" altLang="pl-PL" noProof="0" smtClean="0"/>
              <a:t>Drugi poziom</a:t>
            </a:r>
          </a:p>
          <a:p>
            <a:pPr lvl="2"/>
            <a:r>
              <a:rPr lang="pl-PL" altLang="pl-PL" noProof="0" smtClean="0"/>
              <a:t>Trzeci poziom</a:t>
            </a:r>
          </a:p>
          <a:p>
            <a:pPr lvl="3"/>
            <a:r>
              <a:rPr lang="pl-PL" altLang="pl-PL" noProof="0" smtClean="0"/>
              <a:t>Czwarty poziom</a:t>
            </a:r>
          </a:p>
          <a:p>
            <a:pPr lvl="4"/>
            <a:r>
              <a:rPr lang="pl-PL" altLang="pl-PL" noProof="0" smtClean="0"/>
              <a:t>Piąty poziom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502AC3-8678-40EE-9080-D1F3742978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3794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70197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potoku Sokołowiec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632800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zł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Źródła Sokołowca  zaczynające się pod szczytem Waligóry   – G. Kamienne,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Zrealizowano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 zbiornik– 3613 m3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Zbiornik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456 966.29   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Przepust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41 720.91   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Bród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12 562.80   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Miękkie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121 548.98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Renaturalizacja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wykonanie narzutów kamiennych, </a:t>
            </a:r>
            <a:r>
              <a:rPr lang="pl-PL" sz="1200" b="0" i="0" u="none" strike="noStrike" kern="1200" baseline="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meadryzacja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rozbiórka budowli poprzemysłowych znajdujących się na cieku</a:t>
            </a:r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dirty="0" smtClean="0"/>
              <a:t> </a:t>
            </a:r>
            <a:endParaRPr lang="pl-PL" baseline="0" dirty="0" smtClean="0"/>
          </a:p>
          <a:p>
            <a:r>
              <a:rPr lang="pl-PL" baseline="0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68975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b="0" i="0" u="none" strike="noStrike" kern="1200" baseline="0" dirty="0" smtClean="0">
              <a:solidFill>
                <a:srgbClr val="000000"/>
              </a:solidFill>
              <a:effectLst/>
              <a:latin typeface="Calibri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</a:t>
            </a:r>
            <a:r>
              <a:rPr lang="pl-PL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Walimki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1 031 300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zł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Źródła </a:t>
            </a:r>
            <a:r>
              <a:rPr lang="pl-PL" sz="1200" b="0" i="0" u="none" strike="noStrike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Walimki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zaczynające się pod szczytem Wielkiej Sowy   – G. Sowie. Prace objęły trzy doliny od obszarów torfowisk do granic lasu 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Zrealizowano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18 Przepustów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235500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16 Bród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260000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mostki  311000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Miękkie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73000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Renaturalizacja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wykonanie narzutów kamiennych, odtwarzanie mokradeł – torfowisk </a:t>
            </a:r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882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potoku Marcowego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3974000zł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Źródła potoku marcowego w masywie Włodarza   – G. Sowie. Prace objęły dwie  doliny. Rewitalizacja zbiorników poprzemysłowych 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Zrealizowano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 zbiorniki  3 714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000 rewitalizacja </a:t>
            </a:r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Przepustów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95000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Bród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39 000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mostki  53 000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Miękkie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73000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Renaturalizacja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wykonanie narzutów kamiennych, </a:t>
            </a:r>
            <a:r>
              <a:rPr lang="pl-PL" sz="1200" b="0" i="0" u="none" strike="noStrike" kern="1200" baseline="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meandryzacja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oraz rozbiórka budowli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882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l-PL" dirty="0" smtClean="0"/>
              <a:t>Odtworzenie</a:t>
            </a:r>
            <a:r>
              <a:rPr lang="pl-PL" baseline="0" dirty="0" smtClean="0"/>
              <a:t> torfowisk - r</a:t>
            </a:r>
            <a:r>
              <a:rPr lang="pl-PL" dirty="0" smtClean="0"/>
              <a:t>ozpoczęcie procesów</a:t>
            </a:r>
            <a:r>
              <a:rPr lang="pl-PL" baseline="0" dirty="0" smtClean="0"/>
              <a:t> odbudowy m</a:t>
            </a:r>
            <a:r>
              <a:rPr lang="pl-PL" dirty="0" smtClean="0"/>
              <a:t>okradeł w Górach Sowich na powierzchni </a:t>
            </a:r>
            <a:r>
              <a:rPr lang="pl-PL" baseline="0" dirty="0" smtClean="0"/>
              <a:t> 27,50 ha </a:t>
            </a:r>
            <a:r>
              <a:rPr lang="pl-PL" dirty="0" smtClean="0"/>
              <a:t> 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Ochrona przeciwpowodziowa - powiększenie potencjału retencyjności zlewni, zmniejszenie ryzyka wystąpienie nagłych powodzi, obniżenie fali powodziowej przechodzącej przez doliny, lepsza ochrona obiektów infrastruktury leśnej retencja netto 44 416 m3 plus retencja glebowa 30 % zbiornikowej 13 300 m3, retencja na ciekach 800 m3, oraz gromadzenie wody na obszarach mokradeł  27500 m3 razem 86000 m3, zatrzymanej wody na obszarach leśnych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Udrożnienie kanałów migracyjnych dla zwierząt związanych z wodami płynącymi – obserwacja pluszcza na Chełmcu, wydry, bociana czarnego na zboczach Lesistej , w Sokołowsku i na </a:t>
            </a:r>
            <a:r>
              <a:rPr lang="pl-PL" baseline="0" dirty="0" err="1" smtClean="0"/>
              <a:t>Trójgarbie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Renaturalizacja</a:t>
            </a:r>
            <a:r>
              <a:rPr lang="pl-PL" baseline="0" dirty="0" smtClean="0"/>
              <a:t> łącznie 9,7 km cieków (</a:t>
            </a:r>
            <a:r>
              <a:rPr lang="pl-PL" strike="sngStrike" baseline="0" dirty="0" smtClean="0"/>
              <a:t>spowolnienie spływu</a:t>
            </a:r>
            <a:r>
              <a:rPr lang="pl-PL" baseline="0" dirty="0" smtClean="0"/>
              <a:t>, </a:t>
            </a:r>
            <a:r>
              <a:rPr lang="pl-PL" baseline="0" dirty="0" err="1" smtClean="0"/>
              <a:t>meandryzacja</a:t>
            </a:r>
            <a:r>
              <a:rPr lang="pl-PL" baseline="0" dirty="0" smtClean="0"/>
              <a:t> cieku)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Wzbogacenie terenów leśnych o nowe obiekty krajobrazu, które stały się nowymi atrakcjami turystycznymi np. rewitalizacja zbiorników, nowe zbiorniki, mostki drewniane na szlakach pieszych.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Rozpoznanie i rozminowanie obiektów, które w przyszłości stanowić mogły duże zagrożenie </a:t>
            </a:r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r>
              <a:rPr lang="pl-PL" baseline="0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882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13-28-112-1-21 urządzenie hydrotechniczne rozebrane w Leśnictwie Biały Kamień oddz. 177h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99888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13-28-112-1-20 jaz rozebrany w Leśnictwie Biały Kamień oddz. 182i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56825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13-28-112-3-12 bród 1 Leśnictwo Sowie Góry oddz. 21a widok z najazdami</a:t>
            </a:r>
          </a:p>
          <a:p>
            <a:r>
              <a:rPr lang="pl-PL" dirty="0" smtClean="0"/>
              <a:t>13-28-112-3-5 mostek drewniany M2.2 Leśnictwo Sowie Góry oddz. 39g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22046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l-PL" baseline="0" dirty="0" smtClean="0"/>
              <a:t>Niejasność przepisów związanych z ochroną środowiska przy realizacji obiektów małej retencji, szczególnie przy zastosowaniu nietypowych rozwiązań, </a:t>
            </a:r>
            <a:r>
              <a:rPr lang="pl-PL" baseline="0" dirty="0" err="1" smtClean="0"/>
              <a:t>wodospusty</a:t>
            </a:r>
            <a:r>
              <a:rPr lang="pl-PL" baseline="0" dirty="0" smtClean="0"/>
              <a:t>, spowalnianie odpływu, brody, zbiorniki będące w rzeczywistości rozlewiskami (pow. 0,04 ha)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Zmiana przepisów prawa podczas procesu realizacji projektu, ponowne przechodzenie procedur np. środowiskowych, wodnoprawnych oraz budowlanych.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Odkrywanie podczas prac budowlanych instalacji wodociągowych, energetycznych (działających) , których przebieg  nie był naniesiony na mapy zasadnicze.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Odkrycie podczas wykonywania robót budowlanych „składowiska amunicji”  o skali, które pozwalałaby zakwalifikować obiekt do programu poligonowego.  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Konieczność weryfikacji wskaźników retencjonowania wody – brak możliwości rozliczenia retencji glebowej.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Pomimo zastosowania procedur PZP wyłonieni Wykonawcy (dwa zadania o największej wartości) cechowali się brakiem wiedzy, doświadczenia przy tego typu zadaniach.</a:t>
            </a:r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r>
              <a:rPr lang="pl-PL" baseline="0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882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l-PL" baseline="0" dirty="0" smtClean="0"/>
              <a:t>Celem osiągnięcia właściwego efektu zarówno przyrodniczego oraz ochrony przed powodziami, należy stosować podejście kompleksowe, które obejmuje całą zlewnie i wykorzystuje różne rozwiązanie techniczne jak i biologiczne. 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Uproszczenie procedur związanych z rozliczeniem zadań i proces sprawozdawczy. Wskazanym byłoby większe powiązanie projektu z bazą SILP oraz stworzenie bazy danych z dostępem dla jednostek terenowych, na którą składały by się </a:t>
            </a:r>
            <a:r>
              <a:rPr lang="pl-PL" baseline="0" dirty="0" err="1" smtClean="0"/>
              <a:t>skany</a:t>
            </a:r>
            <a:r>
              <a:rPr lang="pl-PL" baseline="0" dirty="0" smtClean="0"/>
              <a:t> umów, decyzji, pozwoleń, projektów itp.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Weryfikacja wskaźników projektów i rozszerzenie ilości gromadzonej wody o retencję glebową.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Możliwość wykorzystania przez nadleśnictwa wszystkich,  dostępnych  prawem PZP,  trybów wyłaniania Wykonawcy i w przypadku zawarcia umowy w trybie innym niż przetarg nieograniczony, uznanie wydatków za kwalifikowalne. </a:t>
            </a:r>
          </a:p>
          <a:p>
            <a:pPr marL="0" indent="0">
              <a:buNone/>
            </a:pPr>
            <a:endParaRPr lang="pl-PL" baseline="0" dirty="0" smtClean="0"/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pPr marL="228600" indent="-228600">
              <a:buAutoNum type="arabicPeriod"/>
            </a:pPr>
            <a:endParaRPr lang="pl-PL" baseline="0" dirty="0" smtClean="0"/>
          </a:p>
          <a:p>
            <a:r>
              <a:rPr lang="pl-PL" baseline="0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882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6128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>
              <a:defRPr/>
            </a:pPr>
            <a:r>
              <a:rPr lang="pl-PL" sz="1200" dirty="0" smtClean="0">
                <a:solidFill>
                  <a:srgbClr val="005042"/>
                </a:solidFill>
              </a:rPr>
              <a:t> </a:t>
            </a:r>
            <a:endParaRPr lang="pl-PL" dirty="0" smtClean="0">
              <a:latin typeface="Arial" pitchFamily="34" charset="0"/>
            </a:endParaRPr>
          </a:p>
        </p:txBody>
      </p:sp>
      <p:sp>
        <p:nvSpPr>
          <p:cNvPr id="143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80EF60-AA97-419E-BF8D-60B92EDF7E99}" type="slidenum">
              <a:rPr lang="pl-PL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394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rgbClr val="005023"/>
                </a:solidFill>
              </a:rPr>
              <a:t>2008-2009</a:t>
            </a:r>
            <a:r>
              <a:rPr lang="pl-PL" sz="1200" b="0" dirty="0" smtClean="0">
                <a:solidFill>
                  <a:srgbClr val="005023"/>
                </a:solidFill>
              </a:rPr>
              <a:t> – ze środków Ekofunduszu i przy udziale Klubu Przyrodników odtworzenie 14 zbiorników wodnych  oraz budowa 12 zastawek (koszt 271 tys. zł)</a:t>
            </a:r>
          </a:p>
          <a:p>
            <a:pPr marL="285750" lvl="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pl-PL" sz="500" b="0" dirty="0" smtClean="0">
              <a:solidFill>
                <a:srgbClr val="005023"/>
              </a:solidFill>
            </a:endParaRPr>
          </a:p>
          <a:p>
            <a:pPr marL="285750" lvl="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rgbClr val="005023"/>
                </a:solidFill>
              </a:rPr>
              <a:t>2010</a:t>
            </a:r>
            <a:r>
              <a:rPr lang="pl-PL" sz="1200" b="0" dirty="0" smtClean="0">
                <a:solidFill>
                  <a:srgbClr val="005023"/>
                </a:solidFill>
              </a:rPr>
              <a:t> – ze środków programu  ODRA 2006 oraz przy udziale Gminy Boguszów Gorce budowa zbiornika przy Dzikowcu (koszt 270 tys. zł)</a:t>
            </a:r>
          </a:p>
          <a:p>
            <a:pPr marL="285750" lvl="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pl-PL" sz="500" b="0" dirty="0" smtClean="0">
              <a:solidFill>
                <a:srgbClr val="005023"/>
              </a:solidFill>
            </a:endParaRPr>
          </a:p>
          <a:p>
            <a:pPr marL="285750" lvl="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l-PL" sz="1200" dirty="0" smtClean="0">
                <a:solidFill>
                  <a:srgbClr val="005023"/>
                </a:solidFill>
              </a:rPr>
              <a:t>2011 -2012 </a:t>
            </a:r>
            <a:r>
              <a:rPr lang="pl-PL" sz="1200" b="0" dirty="0" smtClean="0">
                <a:solidFill>
                  <a:srgbClr val="005023"/>
                </a:solidFill>
              </a:rPr>
              <a:t>– realizacja projektu Klubu Przyrodników ze środków V osi POIiŚ Ochrona i odtworzenie zagrożonych siedlisk  hydrogenicznych w Sudetach, (odtworzenie torfowisk, łąk, budowa 3 zastawek oraz usuwanie roślin inwazyjnych –</a:t>
            </a:r>
            <a:r>
              <a:rPr lang="pl-PL" sz="1200" b="0" dirty="0" err="1" smtClean="0">
                <a:solidFill>
                  <a:srgbClr val="005023"/>
                </a:solidFill>
              </a:rPr>
              <a:t>rdestowca</a:t>
            </a:r>
            <a:r>
              <a:rPr lang="pl-PL" sz="1200" b="0" dirty="0" smtClean="0">
                <a:solidFill>
                  <a:srgbClr val="005023"/>
                </a:solidFill>
              </a:rPr>
              <a:t>) koszt 270 tys. zł – utrzymanie trwałości projektu przez nadleśnictwo</a:t>
            </a:r>
            <a:r>
              <a:rPr lang="pl-PL" sz="1200" dirty="0" smtClean="0">
                <a:solidFill>
                  <a:srgbClr val="005023"/>
                </a:solidFill>
              </a:rPr>
              <a:t>.</a:t>
            </a:r>
          </a:p>
          <a:p>
            <a:pPr algn="l"/>
            <a:endParaRPr lang="pl-PL" dirty="0" smtClean="0"/>
          </a:p>
          <a:p>
            <a:pPr algn="l"/>
            <a:endParaRPr lang="pl-PL" dirty="0" smtClean="0"/>
          </a:p>
          <a:p>
            <a:pPr algn="l"/>
            <a:r>
              <a:rPr lang="pl-PL" dirty="0" smtClean="0"/>
              <a:t>Działania</a:t>
            </a:r>
            <a:r>
              <a:rPr lang="pl-PL" baseline="0" dirty="0" smtClean="0"/>
              <a:t> związane z retencjonowaniem wody rozpoczęto w roku</a:t>
            </a:r>
          </a:p>
          <a:p>
            <a:pPr algn="l"/>
            <a:r>
              <a:rPr lang="pl-PL" baseline="0" dirty="0" smtClean="0"/>
              <a:t> </a:t>
            </a:r>
          </a:p>
          <a:p>
            <a:pPr algn="l"/>
            <a:r>
              <a:rPr lang="pl-PL" baseline="0" dirty="0" smtClean="0"/>
              <a:t>2000 – introdukcja  2 rodzin bobrowych, współpraca z PZŁ (koszt 0)</a:t>
            </a:r>
          </a:p>
          <a:p>
            <a:pPr algn="l"/>
            <a:endParaRPr lang="pl-PL" baseline="0" dirty="0" smtClean="0"/>
          </a:p>
          <a:p>
            <a:pPr algn="l"/>
            <a:r>
              <a:rPr lang="pl-PL" baseline="0" dirty="0" smtClean="0"/>
              <a:t>2008-2009 – ze środków Ekofunduszu i przy udziale Klubu Przyrodników odtworzenie 14 zbiorników wodnych  oraz budowa 12 zastawek (koszt 271 tys. zł)</a:t>
            </a:r>
          </a:p>
          <a:p>
            <a:pPr algn="l"/>
            <a:endParaRPr lang="pl-PL" baseline="0" dirty="0" smtClean="0"/>
          </a:p>
          <a:p>
            <a:pPr algn="l"/>
            <a:r>
              <a:rPr lang="pl-PL" baseline="0" dirty="0" smtClean="0"/>
              <a:t>2010 – ze środków programu  ODRA 2006 oraz przy udziale Gminy Boguszów Gorce budowa zbiornika przy Dzikowcu (koszt 270 tys. zł)</a:t>
            </a:r>
          </a:p>
          <a:p>
            <a:pPr algn="l"/>
            <a:r>
              <a:rPr lang="pl-PL" baseline="0" dirty="0" smtClean="0"/>
              <a:t>2011 -2012 – realizacja projektu Klubu Przyrodników ze środków V osi POIiŚ Ochrona i odtworzenie zagrożonych siedlisk hydrogenicznych w Sudetach, (odtworzenie torfowisk, łąk, budowa 3 zastawek oraz usuwanie roślin inwazyjnych –</a:t>
            </a:r>
            <a:r>
              <a:rPr lang="pl-PL" baseline="0" dirty="0" err="1" smtClean="0"/>
              <a:t>rdestowca</a:t>
            </a:r>
            <a:r>
              <a:rPr lang="pl-PL" baseline="0" dirty="0" smtClean="0"/>
              <a:t>) koszt 270 tys. zł – utrzymanie trwałości projektu przez nadleśnictwo.</a:t>
            </a:r>
          </a:p>
          <a:p>
            <a:pPr algn="l"/>
            <a:endParaRPr lang="pl-PL" baseline="0" dirty="0" smtClean="0"/>
          </a:p>
          <a:p>
            <a:pPr algn="l"/>
            <a:r>
              <a:rPr lang="pl-PL" baseline="0" dirty="0" smtClean="0"/>
              <a:t>2010 – 2015 – realizacja projektu małej retencji górskiej – zagospodarowanie kompleksowe  zlewni sześciu potoku (koszt 6 642 tys. zł)</a:t>
            </a:r>
          </a:p>
          <a:p>
            <a:pPr algn="l"/>
            <a:endParaRPr lang="pl-PL" baseline="0" dirty="0" smtClean="0"/>
          </a:p>
          <a:p>
            <a:pPr algn="l"/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04687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Do</a:t>
            </a:r>
            <a:r>
              <a:rPr lang="pl-PL" baseline="0" dirty="0" smtClean="0"/>
              <a:t> programu MRG wytypowane obiekty według następującego klucza: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Duże kubaturowo  przedwojenne zbiorniki, w złym stanie technicznym,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Obszary poprzemysłowe, obejmujące miejsca wydobycia węgla kamiennego, 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Obiekty budownictwa drogowego wymagające modernizacji lub przebudowy, 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Cieki, których bieg w przeszłości został zakłócony przez działalność gospodarczą  człowieka, 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Zmeliorowane obszary mokradeł położonych w szczytowych partiach Gór Sowich </a:t>
            </a:r>
          </a:p>
          <a:p>
            <a:pPr marL="0" indent="0">
              <a:buFontTx/>
              <a:buNone/>
            </a:pPr>
            <a:endParaRPr lang="pl-PL" baseline="0" dirty="0" smtClean="0"/>
          </a:p>
          <a:p>
            <a:pPr marL="0" indent="0">
              <a:buFontTx/>
              <a:buNone/>
            </a:pPr>
            <a:r>
              <a:rPr lang="pl-PL" baseline="0" dirty="0" smtClean="0"/>
              <a:t>Po analizie do projektu wytypowano 6 zlewni.</a:t>
            </a:r>
          </a:p>
          <a:p>
            <a:pPr marL="0" indent="0">
              <a:buFontTx/>
              <a:buNone/>
            </a:pPr>
            <a:endParaRPr lang="pl-PL" baseline="0" dirty="0" smtClean="0"/>
          </a:p>
          <a:p>
            <a:pPr marL="0" indent="0">
              <a:buFontTx/>
              <a:buNone/>
            </a:pPr>
            <a:r>
              <a:rPr lang="pl-PL" baseline="0" dirty="0" smtClean="0"/>
              <a:t>Przykład kompleksowego zagospodarowania zlewni Szczawnika w Masywie Chełmca. W jednym zadaniu wykonano budowę zbiorników, przebudowę przepustów, </a:t>
            </a:r>
            <a:r>
              <a:rPr lang="pl-PL" baseline="0" dirty="0" err="1" smtClean="0"/>
              <a:t>meadryzację</a:t>
            </a:r>
            <a:r>
              <a:rPr lang="pl-PL" baseline="0" dirty="0" smtClean="0"/>
              <a:t> cieku, wykonanie narzutów kamiennych wzdłuż dróg leśnych, budowę brodu i mostku, rozbiórkę urządzeń poprzemysłowych zakłócających przepływ wody., zabudowę cieku rumoszem drzewnym i kamiennym.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9935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Do</a:t>
            </a:r>
            <a:r>
              <a:rPr lang="pl-PL" baseline="0" dirty="0" smtClean="0"/>
              <a:t> programu MRG wytypowane obiekty według następującego klucza: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Duże kubaturowo  przedwojenne zbiorniki, w złym stanie technicznym,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Obszary poprzemysłowe, obejmujące miejsca wydobycia węgla kamiennego, 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Obiekty budownictwa drogowego wymagające modernizacji lub przebudowy, 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Cieki, których bieg w przeszłości został zakłócony przez działalność gospodarczą  człowieka, </a:t>
            </a:r>
          </a:p>
          <a:p>
            <a:pPr marL="171450" indent="-171450">
              <a:buFontTx/>
              <a:buChar char="-"/>
            </a:pPr>
            <a:r>
              <a:rPr lang="pl-PL" baseline="0" dirty="0" smtClean="0"/>
              <a:t>Zmeliorowane obszary mokradeł położonych w szczytowych partiach Gór Sowich </a:t>
            </a:r>
          </a:p>
          <a:p>
            <a:pPr marL="0" indent="0">
              <a:buFontTx/>
              <a:buNone/>
            </a:pPr>
            <a:endParaRPr lang="pl-PL" baseline="0" dirty="0" smtClean="0"/>
          </a:p>
          <a:p>
            <a:pPr marL="0" indent="0">
              <a:buFontTx/>
              <a:buNone/>
            </a:pPr>
            <a:r>
              <a:rPr lang="pl-PL" baseline="0" dirty="0" smtClean="0"/>
              <a:t>Po analizie do projektu wytypowano 6 zlewni.</a:t>
            </a:r>
          </a:p>
          <a:p>
            <a:pPr marL="0" indent="0">
              <a:buFontTx/>
              <a:buNone/>
            </a:pPr>
            <a:endParaRPr lang="pl-PL" baseline="0" dirty="0" smtClean="0"/>
          </a:p>
          <a:p>
            <a:pPr marL="0" indent="0">
              <a:buFontTx/>
              <a:buNone/>
            </a:pPr>
            <a:r>
              <a:rPr lang="pl-PL" baseline="0" dirty="0" smtClean="0"/>
              <a:t>Przykład kompleksowego zagospodarowania zlewni Szczawnika w Masywie Chełmca. W jednym zadaniu wykonano budowę zbiorników, przebudowę przepustów, </a:t>
            </a:r>
            <a:r>
              <a:rPr lang="pl-PL" baseline="0" dirty="0" err="1" smtClean="0"/>
              <a:t>meadryzację</a:t>
            </a:r>
            <a:r>
              <a:rPr lang="pl-PL" baseline="0" dirty="0" smtClean="0"/>
              <a:t> cieku, wykonanie narzutów kamiennych wzdłuż dróg leśnych, budowę brodu i mostku, rozbiórkę urządzeń poprzemysłowych zakłócających przepływ wody., zabudowę cieku rumoszem drzewnym i kamiennym.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321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Prace</a:t>
            </a:r>
            <a:r>
              <a:rPr lang="pl-PL" baseline="0" dirty="0" smtClean="0"/>
              <a:t> zaplanowano na sześciu zlewniach.</a:t>
            </a: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 Ścinawki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155600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zł</a:t>
            </a: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Leska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263000</a:t>
            </a:r>
            <a:r>
              <a:rPr lang="pl-PL" dirty="0" smtClean="0"/>
              <a:t> zł</a:t>
            </a: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Szczawnika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585000 zł</a:t>
            </a: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potoku Sokołowiec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633000</a:t>
            </a:r>
            <a:r>
              <a:rPr lang="pl-PL" dirty="0" smtClean="0"/>
              <a:t> zł</a:t>
            </a: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</a:t>
            </a:r>
            <a:r>
              <a:rPr lang="pl-PL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Walimki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1031000</a:t>
            </a:r>
            <a:r>
              <a:rPr lang="pl-PL" dirty="0" smtClean="0"/>
              <a:t> zł</a:t>
            </a: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potoku Marcowego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3974000 zł</a:t>
            </a: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Łączne prace 6 641 600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dirty="0" smtClean="0"/>
              <a:t> </a:t>
            </a:r>
            <a:endParaRPr lang="pl-PL" baseline="0" dirty="0" smtClean="0"/>
          </a:p>
          <a:p>
            <a:r>
              <a:rPr lang="pl-PL" baseline="0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88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Szczawnika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585000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zł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Źródła Szczawnika zaczynające się pod szczytem Chełmca  – G. Wałbrzyskie,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Zrealizowano</a:t>
            </a:r>
          </a:p>
          <a:p>
            <a:pPr algn="l"/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 zbiorników – 2319 m3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45 372.12   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46 324.29   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17 353.69   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69 669.41   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41 744.35   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Budowa 1 mostku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Mostek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56 714.34  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Przebudowa 14 przepustów </a:t>
            </a: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35 586.08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13 119.17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9 606.04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12 737.17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17 395.17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23 088.53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23 127.61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23 127.61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8 681.21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8 298.61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14 585.61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13 681.26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13 628.22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8 313.44   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Budowa dwóch brodów</a:t>
            </a: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Bród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9 727.54   Bród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9 966.67   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Miękkie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63 218.07 </a:t>
            </a:r>
          </a:p>
          <a:p>
            <a:r>
              <a:rPr lang="pl-PL" sz="1200" b="0" i="0" u="none" strike="noStrike" kern="120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Renaturalizacja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wykonanie narzutów kamiennych, </a:t>
            </a:r>
            <a:r>
              <a:rPr lang="pl-PL" sz="1200" b="0" i="0" u="none" strike="noStrike" kern="1200" baseline="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meadryzacja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rozbiórka budowli poprzemysłowych znajdujących się na ciekach</a:t>
            </a:r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dirty="0" smtClean="0"/>
              <a:t> </a:t>
            </a:r>
            <a:endParaRPr lang="pl-PL" baseline="0" dirty="0" smtClean="0"/>
          </a:p>
          <a:p>
            <a:r>
              <a:rPr lang="pl-PL" baseline="0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882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Szczawnika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585000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zł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Źródła Szczawnika zaczynające się pod szczytem Chełmca  – G. Wałbrzyskie,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Zrealizowano</a:t>
            </a:r>
          </a:p>
          <a:p>
            <a:pPr algn="l"/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 zbiorników – 2319 m3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45 372.12   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46 324.29   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17 353.69   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69 669.41   Zbiornik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41 744.35   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Budowa 1 mostku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Mostek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56 714.34  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Przebudowa 14 przepustów </a:t>
            </a: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35 586.08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13 119.17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9 606.04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12 737.17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17 395.17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23 088.53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23 127.61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23 127.61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8 681.21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8 298.61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14 585.61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13 681.26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13 628.22   Przepust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8 313.44   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Budowa dwóch brodów</a:t>
            </a: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Bród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9 727.54   Bród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9 966.67   </a:t>
            </a:r>
          </a:p>
          <a:p>
            <a:endParaRPr lang="pl-PL" sz="1200" b="0" i="0" u="none" strike="noStrike" dirty="0" smtClean="0">
              <a:solidFill>
                <a:srgbClr val="000000"/>
              </a:solidFill>
              <a:effectLst/>
              <a:latin typeface="Calibri"/>
            </a:endParaRPr>
          </a:p>
          <a:p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Miękkie</a:t>
            </a:r>
            <a:r>
              <a:rPr lang="pl-PL" dirty="0" smtClean="0"/>
              <a:t> </a:t>
            </a:r>
            <a:r>
              <a:rPr lang="pl-PL" sz="1200" b="0" i="0" u="none" strike="noStrike" dirty="0" smtClean="0">
                <a:solidFill>
                  <a:srgbClr val="000000"/>
                </a:solidFill>
                <a:effectLst/>
                <a:latin typeface="Calibri"/>
              </a:rPr>
              <a:t>63 218.07 </a:t>
            </a:r>
          </a:p>
          <a:p>
            <a:r>
              <a:rPr lang="pl-PL" sz="1200" b="0" i="0" u="none" strike="noStrike" kern="120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Renaturalizacja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wykonanie narzutów kamiennych, </a:t>
            </a:r>
            <a:r>
              <a:rPr lang="pl-PL" sz="1200" b="0" i="0" u="none" strike="noStrike" kern="1200" baseline="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meadryzacja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rozbiórka budowli poprzemysłowych znajdujących się na ciekach</a:t>
            </a:r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dirty="0" smtClean="0"/>
              <a:t> </a:t>
            </a:r>
            <a:endParaRPr lang="pl-PL" baseline="0" dirty="0" smtClean="0"/>
          </a:p>
          <a:p>
            <a:r>
              <a:rPr lang="pl-PL" baseline="0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6715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Zlewnia potoku Sokołowiec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632800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zł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Źródła Sokołowca  zaczynające się pod szczytem Waligóry   – G. Kamienne,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Zrealizowano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 zbiornik– 3613 m3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Zbiornik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456 966.29   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Przepust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41 720.91   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Bród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12 562.80   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Miękkie</a:t>
            </a:r>
            <a:r>
              <a:rPr lang="pl-PL" dirty="0" smtClean="0"/>
              <a:t> </a:t>
            </a:r>
            <a:r>
              <a:rPr lang="pl-PL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121 548.98</a:t>
            </a: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sz="1200" b="0" i="0" u="none" strike="noStrike" kern="120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Renaturalizacja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wykonanie narzutów kamiennych, </a:t>
            </a:r>
            <a:r>
              <a:rPr lang="pl-PL" sz="1200" b="0" i="0" u="none" strike="noStrike" kern="1200" baseline="0" dirty="0" err="1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meadryzacja</a:t>
            </a:r>
            <a:r>
              <a:rPr lang="pl-PL" sz="1200" b="0" i="0" u="none" strike="noStrike" kern="1200" baseline="0" dirty="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 cieków, rozbiórka budowli poprzemysłowych znajdujących się na cieku</a:t>
            </a:r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pl-PL" sz="1200" b="0" i="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pl-PL" dirty="0" smtClean="0"/>
              <a:t> </a:t>
            </a:r>
            <a:endParaRPr lang="pl-PL" baseline="0" dirty="0" smtClean="0"/>
          </a:p>
          <a:p>
            <a:r>
              <a:rPr lang="pl-PL" baseline="0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02AC3-8678-40EE-9080-D1F3742978E3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1882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1" y="2060576"/>
            <a:ext cx="9505951" cy="14700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altLang="pl-PL" noProof="0" smtClean="0"/>
              <a:t>Kliknij, aby edytować styl wzorca tytułu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1" y="3860800"/>
            <a:ext cx="9505951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altLang="pl-PL" noProof="0" smtClean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01764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777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66717" y="908051"/>
            <a:ext cx="2715683" cy="51466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19667" y="908051"/>
            <a:ext cx="7943851" cy="5146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96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50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730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19667" y="1557339"/>
            <a:ext cx="527473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27473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69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92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96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36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3723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172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908050"/>
            <a:ext cx="10767483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557339"/>
            <a:ext cx="10752667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Trzeci poziom</a:t>
            </a:r>
          </a:p>
          <a:p>
            <a:pPr lvl="2"/>
            <a:r>
              <a:rPr lang="pl-PL" altLang="pl-PL" smtClean="0"/>
              <a:t>Czwarty poziom</a:t>
            </a:r>
          </a:p>
          <a:p>
            <a:pPr lvl="3"/>
            <a:r>
              <a:rPr lang="pl-PL" altLang="pl-PL" smtClean="0"/>
              <a:t>Piąty poziom</a:t>
            </a:r>
          </a:p>
        </p:txBody>
      </p:sp>
      <p:sp>
        <p:nvSpPr>
          <p:cNvPr id="1028" name="Text Box 8"/>
          <p:cNvSpPr txBox="1">
            <a:spLocks noChangeArrowheads="1"/>
          </p:cNvSpPr>
          <p:nvPr userDrawn="1"/>
        </p:nvSpPr>
        <p:spPr bwMode="auto">
          <a:xfrm>
            <a:off x="717551" y="6497639"/>
            <a:ext cx="9609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fld id="{329F382C-2FF6-4694-BEAF-498C57C78C4E}" type="slidenum">
              <a:rPr lang="pl-PL" altLang="pl-PL" sz="1000"/>
              <a:pPr algn="l" eaLnBrk="1" hangingPunct="1">
                <a:spcBef>
                  <a:spcPct val="50000"/>
                </a:spcBef>
              </a:pPr>
              <a:t>‹#›</a:t>
            </a:fld>
            <a:endParaRPr lang="pl-PL" altLang="pl-PL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67608" y="2204865"/>
            <a:ext cx="7119432" cy="1474201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pl-PL" altLang="pl-PL" dirty="0" smtClean="0"/>
              <a:t>MAŁA RETENCJA GÓRSKA </a:t>
            </a:r>
            <a:br>
              <a:rPr lang="pl-PL" altLang="pl-PL" dirty="0" smtClean="0"/>
            </a:br>
            <a:r>
              <a:rPr lang="pl-PL" altLang="pl-PL" dirty="0" smtClean="0"/>
              <a:t>NADLEŚNICTWO WAŁBRZYCH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69159" y="4511228"/>
            <a:ext cx="9006334" cy="864096"/>
          </a:xfrm>
        </p:spPr>
        <p:txBody>
          <a:bodyPr/>
          <a:lstStyle/>
          <a:p>
            <a:pPr algn="ctr" eaLnBrk="1" hangingPunct="1"/>
            <a:r>
              <a:rPr lang="pl-PL" altLang="pl-PL" sz="1800" dirty="0"/>
              <a:t>Warszawa  23 czerwca 2015</a:t>
            </a:r>
          </a:p>
          <a:p>
            <a:pPr algn="ctr" eaLnBrk="1" hangingPunct="1"/>
            <a:endParaRPr lang="pl-PL" altLang="pl-P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0140915_11212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1340768"/>
            <a:ext cx="7920880" cy="451774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1999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REALIZACJA </a:t>
            </a:r>
            <a:r>
              <a:rPr lang="pl-PL" altLang="pl-PL" sz="2800" dirty="0" smtClean="0"/>
              <a:t>PROJEKTU</a:t>
            </a:r>
            <a:endParaRPr lang="pl-PL" altLang="pl-PL" sz="2800" dirty="0"/>
          </a:p>
        </p:txBody>
      </p:sp>
    </p:spTree>
    <p:extLst>
      <p:ext uri="{BB962C8B-B14F-4D97-AF65-F5344CB8AC3E}">
        <p14:creationId xmlns:p14="http://schemas.microsoft.com/office/powerpoint/2010/main" val="29802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272703"/>
            <a:ext cx="3442734" cy="459031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7" y="1265633"/>
            <a:ext cx="5256585" cy="4590311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1999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REALIZACJA </a:t>
            </a:r>
            <a:r>
              <a:rPr lang="pl-PL" altLang="pl-PL" sz="2800" dirty="0" smtClean="0"/>
              <a:t>PROJEKTU</a:t>
            </a:r>
            <a:endParaRPr lang="pl-PL" altLang="pl-PL" sz="2800" dirty="0"/>
          </a:p>
        </p:txBody>
      </p:sp>
    </p:spTree>
    <p:extLst>
      <p:ext uri="{BB962C8B-B14F-4D97-AF65-F5344CB8AC3E}">
        <p14:creationId xmlns:p14="http://schemas.microsoft.com/office/powerpoint/2010/main" val="27407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268760"/>
            <a:ext cx="5616624" cy="46085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68760"/>
            <a:ext cx="5807968" cy="4608512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1999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REALIZACJA </a:t>
            </a:r>
            <a:r>
              <a:rPr lang="pl-PL" altLang="pl-PL" sz="2800" dirty="0" smtClean="0"/>
              <a:t>PROJEKTU</a:t>
            </a:r>
            <a:endParaRPr lang="pl-PL" altLang="pl-PL" sz="2800" dirty="0"/>
          </a:p>
        </p:txBody>
      </p:sp>
    </p:spTree>
    <p:extLst>
      <p:ext uri="{BB962C8B-B14F-4D97-AF65-F5344CB8AC3E}">
        <p14:creationId xmlns:p14="http://schemas.microsoft.com/office/powerpoint/2010/main" val="31272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2000" cy="504056"/>
          </a:xfrm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EFEKTY </a:t>
            </a:r>
            <a:r>
              <a:rPr lang="pl-PL" altLang="pl-PL" sz="2800" dirty="0"/>
              <a:t>REALIZACJI PROJEKTU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saturation sat="118000"/>
                    </a14:imgEffect>
                    <a14:imgEffect>
                      <a14:brightnessContrast bright="-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268760"/>
            <a:ext cx="5688632" cy="46085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1268760"/>
            <a:ext cx="561662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13" y="1268761"/>
            <a:ext cx="5568619" cy="460851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268760"/>
            <a:ext cx="5616624" cy="460851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4704"/>
            <a:ext cx="12192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2800" kern="0" smtClean="0"/>
              <a:t>EFEKTY REALIZACJI PROJEKTU 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37713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50" y="1268760"/>
            <a:ext cx="5626142" cy="460851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1268760"/>
            <a:ext cx="5688633" cy="460851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4704"/>
            <a:ext cx="12192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2800" kern="0" smtClean="0"/>
              <a:t>EFEKTY REALIZACJI PROJEKTU 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22653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6000"/>
                    </a14:imgEffect>
                    <a14:imgEffect>
                      <a14:brightnessContrast bright="-8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59" y="1268760"/>
            <a:ext cx="5688633" cy="457330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1268760"/>
            <a:ext cx="5616623" cy="45725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4704"/>
            <a:ext cx="12192000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altLang="pl-PL" sz="2800" kern="0" smtClean="0"/>
              <a:t>EFEKTY REALIZACJI PROJEKTU 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23166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3447192"/>
            <a:ext cx="7920880" cy="243008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6226"/>
            <a:ext cx="12192000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/>
              <a:t>TRUDNOŚĆI PRZY REALIZACJI PROJEKTU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5360" y="1700808"/>
            <a:ext cx="1116124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niejasność </a:t>
            </a:r>
            <a:r>
              <a:rPr lang="pl-PL" sz="1800" dirty="0"/>
              <a:t>przepisów związanych z ochroną środowiska przy realizacji obiektów małej retencji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zmiana </a:t>
            </a:r>
            <a:r>
              <a:rPr lang="pl-PL" sz="1800" dirty="0"/>
              <a:t>przepisów prawa podczas procesu realizacji projektu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kolizje  </a:t>
            </a:r>
            <a:r>
              <a:rPr lang="pl-PL" sz="1800" dirty="0"/>
              <a:t>z instalacjami podziemnymi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pozostałości </a:t>
            </a:r>
            <a:r>
              <a:rPr lang="pl-PL" sz="1800" dirty="0"/>
              <a:t>z II wojny światowej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wskaźniki </a:t>
            </a:r>
            <a:r>
              <a:rPr lang="pl-PL" sz="1800" dirty="0"/>
              <a:t>projektu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zamówienia publiczne</a:t>
            </a:r>
            <a:endParaRPr lang="pl-PL" altLang="pl-PL" sz="1800" kern="0" dirty="0"/>
          </a:p>
        </p:txBody>
      </p:sp>
    </p:spTree>
    <p:extLst>
      <p:ext uri="{BB962C8B-B14F-4D97-AF65-F5344CB8AC3E}">
        <p14:creationId xmlns:p14="http://schemas.microsoft.com/office/powerpoint/2010/main" val="296779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1585-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-1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960" y="1396512"/>
            <a:ext cx="5976664" cy="449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2000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/>
              <a:t>PODSUMOWANIE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9376" y="2057400"/>
            <a:ext cx="4896544" cy="158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dirty="0" smtClean="0"/>
              <a:t>kompleksowe </a:t>
            </a:r>
            <a:r>
              <a:rPr lang="pl-PL" sz="1800" dirty="0"/>
              <a:t>zagospodarowanie zlewni</a:t>
            </a:r>
          </a:p>
          <a:p>
            <a:pPr eaLnBrk="1" hangingPunct="1"/>
            <a:endParaRPr lang="pl-PL" sz="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dirty="0" smtClean="0"/>
              <a:t>uproszczenie </a:t>
            </a:r>
            <a:r>
              <a:rPr lang="pl-PL" sz="1800" dirty="0"/>
              <a:t>wewnętrznych procedur </a:t>
            </a:r>
          </a:p>
          <a:p>
            <a:pPr eaLnBrk="1" hangingPunct="1"/>
            <a:endParaRPr lang="pl-PL" sz="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dirty="0" smtClean="0"/>
              <a:t>weryfikacja </a:t>
            </a:r>
            <a:r>
              <a:rPr lang="pl-PL" sz="1800" dirty="0"/>
              <a:t>wskaźników projektu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pl-PL" sz="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l-PL" sz="1800" dirty="0" smtClean="0"/>
              <a:t>prawo </a:t>
            </a:r>
            <a:r>
              <a:rPr lang="pl-PL" sz="1800" dirty="0"/>
              <a:t>zamówień </a:t>
            </a:r>
            <a:r>
              <a:rPr lang="pl-PL" sz="1800" dirty="0" smtClean="0"/>
              <a:t>publicznych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8180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904312" y="4005065"/>
            <a:ext cx="2880319" cy="180022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pl-PL" altLang="pl-PL" sz="1200" b="0" dirty="0">
                <a:solidFill>
                  <a:schemeClr val="bg1"/>
                </a:solidFill>
              </a:rPr>
              <a:t>Nadleśnictwo Wałbrzych</a:t>
            </a:r>
            <a:br>
              <a:rPr lang="pl-PL" altLang="pl-PL" sz="1200" b="0" dirty="0">
                <a:solidFill>
                  <a:schemeClr val="bg1"/>
                </a:solidFill>
              </a:rPr>
            </a:br>
            <a:r>
              <a:rPr lang="pl-PL" altLang="pl-PL" sz="1200" b="0" dirty="0">
                <a:solidFill>
                  <a:schemeClr val="bg1"/>
                </a:solidFill>
              </a:rPr>
              <a:t>z/s w Boguszowie Gorcach</a:t>
            </a:r>
            <a:br>
              <a:rPr lang="pl-PL" altLang="pl-PL" sz="1200" b="0" dirty="0">
                <a:solidFill>
                  <a:schemeClr val="bg1"/>
                </a:solidFill>
              </a:rPr>
            </a:br>
            <a:r>
              <a:rPr lang="pl-PL" altLang="pl-PL" sz="1200" b="0" dirty="0">
                <a:solidFill>
                  <a:schemeClr val="bg1"/>
                </a:solidFill>
              </a:rPr>
              <a:t>ul. Miła 2</a:t>
            </a:r>
            <a:br>
              <a:rPr lang="pl-PL" altLang="pl-PL" sz="1200" b="0" dirty="0">
                <a:solidFill>
                  <a:schemeClr val="bg1"/>
                </a:solidFill>
              </a:rPr>
            </a:br>
            <a:r>
              <a:rPr lang="pl-PL" altLang="pl-PL" sz="1200" b="0" dirty="0">
                <a:solidFill>
                  <a:schemeClr val="bg1"/>
                </a:solidFill>
              </a:rPr>
              <a:t>58-372  Boguszów Gorce</a:t>
            </a:r>
            <a:br>
              <a:rPr lang="pl-PL" altLang="pl-PL" sz="1200" b="0" dirty="0">
                <a:solidFill>
                  <a:schemeClr val="bg1"/>
                </a:solidFill>
              </a:rPr>
            </a:br>
            <a:r>
              <a:rPr lang="pl-PL" altLang="pl-PL" sz="1200" b="0" dirty="0">
                <a:solidFill>
                  <a:schemeClr val="bg1"/>
                </a:solidFill>
              </a:rPr>
              <a:t>walbrzych@wroclaw.lasy.gov.pl</a:t>
            </a:r>
            <a:br>
              <a:rPr lang="pl-PL" altLang="pl-PL" sz="1200" b="0" dirty="0">
                <a:solidFill>
                  <a:schemeClr val="bg1"/>
                </a:solidFill>
              </a:rPr>
            </a:br>
            <a:r>
              <a:rPr lang="pl-PL" altLang="pl-PL" sz="1200" b="0" dirty="0">
                <a:solidFill>
                  <a:schemeClr val="bg1"/>
                </a:solidFill>
              </a:rPr>
              <a:t>tel. +48 74 888 05 60 </a:t>
            </a:r>
            <a:br>
              <a:rPr lang="pl-PL" altLang="pl-PL" sz="1200" b="0" dirty="0">
                <a:solidFill>
                  <a:schemeClr val="bg1"/>
                </a:solidFill>
              </a:rPr>
            </a:br>
            <a:r>
              <a:rPr lang="pl-PL" altLang="pl-PL" sz="1200" b="0" dirty="0">
                <a:solidFill>
                  <a:schemeClr val="bg1"/>
                </a:solidFill>
              </a:rPr>
              <a:t>fax +48 74 888 05 79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775521" y="981076"/>
            <a:ext cx="4608511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800" b="0" dirty="0">
                <a:solidFill>
                  <a:schemeClr val="bg1"/>
                </a:solidFill>
              </a:rPr>
              <a:t>Dziękuję za uwagę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1" y="2478869"/>
            <a:ext cx="4608512" cy="3052391"/>
          </a:xfrm>
          <a:prstGeom prst="rect">
            <a:avLst/>
          </a:prstGeom>
        </p:spPr>
      </p:pic>
      <p:sp>
        <p:nvSpPr>
          <p:cNvPr id="6" name="pole tekstowe 15"/>
          <p:cNvSpPr txBox="1">
            <a:spLocks noChangeArrowheads="1"/>
          </p:cNvSpPr>
          <p:nvPr/>
        </p:nvSpPr>
        <p:spPr bwMode="auto">
          <a:xfrm>
            <a:off x="1775522" y="5531260"/>
            <a:ext cx="46085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pl-PL" altLang="pl-PL" sz="1600" dirty="0" smtClean="0"/>
              <a:t>www.walbrzych.wroclaw.lasy.gov.pl</a:t>
            </a:r>
            <a:endParaRPr lang="pl-PL" alt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 noGrp="1"/>
          </p:cNvSpPr>
          <p:nvPr>
            <p:ph type="title"/>
          </p:nvPr>
        </p:nvSpPr>
        <p:spPr bwMode="auto">
          <a:xfrm>
            <a:off x="0" y="693424"/>
            <a:ext cx="12192000" cy="6272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l-PL" sz="2800" dirty="0"/>
              <a:t>NADLEŚNICTWO WAŁBRZYCH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357" y="1878068"/>
            <a:ext cx="4258348" cy="390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mapa nadleśnictw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1334864"/>
            <a:ext cx="4528429" cy="44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 rot="21324603" flipH="1">
            <a:off x="2785535" y="3909966"/>
            <a:ext cx="4831571" cy="241181"/>
          </a:xfrm>
          <a:prstGeom prst="leftArrow">
            <a:avLst>
              <a:gd name="adj1" fmla="val 20435"/>
              <a:gd name="adj2" fmla="val 132527"/>
            </a:avLst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5023"/>
              </a:buCl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114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5360" y="2002541"/>
            <a:ext cx="7200800" cy="279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5023"/>
                </a:solidFill>
              </a:rPr>
              <a:t>2008-2009</a:t>
            </a:r>
            <a:r>
              <a:rPr lang="pl-PL" sz="1800" b="0" dirty="0">
                <a:solidFill>
                  <a:srgbClr val="005023"/>
                </a:solidFill>
              </a:rPr>
              <a:t> – ze środków Ekofunduszu i przy udziale Klubu Przyrodników odtworzenie 14 zbiorników wodnych  oraz budowa 12 </a:t>
            </a:r>
            <a:r>
              <a:rPr lang="pl-PL" sz="1800" b="0" dirty="0" smtClean="0">
                <a:solidFill>
                  <a:srgbClr val="005023"/>
                </a:solidFill>
              </a:rPr>
              <a:t>zastawek</a:t>
            </a: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pl-PL" sz="800" b="0" dirty="0">
              <a:solidFill>
                <a:srgbClr val="005023"/>
              </a:solidFill>
            </a:endParaRP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5023"/>
                </a:solidFill>
              </a:rPr>
              <a:t>2010</a:t>
            </a:r>
            <a:r>
              <a:rPr lang="pl-PL" sz="1800" b="0" dirty="0">
                <a:solidFill>
                  <a:srgbClr val="005023"/>
                </a:solidFill>
              </a:rPr>
              <a:t> – ze środków programu  ODRA 2006 oraz przy udziale Gminy Boguszów Gorce budowa zbiornika przy Dzikowcu </a:t>
            </a:r>
            <a:endParaRPr lang="pl-PL" sz="1800" b="0" dirty="0" smtClean="0">
              <a:solidFill>
                <a:srgbClr val="005023"/>
              </a:solidFill>
            </a:endParaRP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pl-PL" sz="800" b="0" dirty="0">
              <a:solidFill>
                <a:srgbClr val="005023"/>
              </a:solidFill>
            </a:endParaRP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5023"/>
                </a:solidFill>
              </a:rPr>
              <a:t>2011 -2012 </a:t>
            </a:r>
            <a:r>
              <a:rPr lang="pl-PL" sz="1800" b="0" dirty="0">
                <a:solidFill>
                  <a:srgbClr val="005023"/>
                </a:solidFill>
              </a:rPr>
              <a:t>– realizacja projektu Klubu Przyrodników ze środków V osi POIiŚ Ochrona i odtworzenie zagrożonych siedlisk  hydrogenicznych w Sudetach</a:t>
            </a:r>
            <a:endParaRPr lang="pl-PL" sz="1800" dirty="0">
              <a:solidFill>
                <a:srgbClr val="005023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4705"/>
            <a:ext cx="12192000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/>
              <a:t>GENEZA PROJEKTU</a:t>
            </a:r>
            <a:endParaRPr lang="pl-PL" altLang="pl-PL" sz="24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3984"/>
            <a:ext cx="12191999" cy="574776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2800" dirty="0"/>
              <a:t>GENEZA PROJEKTU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2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78" y="1643194"/>
            <a:ext cx="5671621" cy="425371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14000"/>
                    </a14:imgEffect>
                    <a14:imgEffect>
                      <a14:brightnessContrast bright="1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842" y="1643194"/>
            <a:ext cx="5653790" cy="42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2" y="1322766"/>
            <a:ext cx="7098434" cy="4536504"/>
          </a:xfrm>
          <a:prstGeom prst="rect">
            <a:avLst/>
          </a:prstGeom>
        </p:spPr>
      </p:pic>
      <p:pic>
        <p:nvPicPr>
          <p:cNvPr id="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413" y="1332489"/>
            <a:ext cx="7128792" cy="4536504"/>
          </a:xfr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3984"/>
            <a:ext cx="12191999" cy="574776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2800" dirty="0"/>
              <a:t>GENEZA PROJEKTU</a:t>
            </a:r>
          </a:p>
        </p:txBody>
      </p:sp>
    </p:spTree>
    <p:extLst>
      <p:ext uri="{BB962C8B-B14F-4D97-AF65-F5344CB8AC3E}">
        <p14:creationId xmlns:p14="http://schemas.microsoft.com/office/powerpoint/2010/main" val="3426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68696" y="764704"/>
            <a:ext cx="12360695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/>
              <a:t>REALIZACJA </a:t>
            </a:r>
            <a:r>
              <a:rPr lang="pl-PL" altLang="pl-PL" sz="2800" dirty="0" smtClean="0"/>
              <a:t>PROJEKTU</a:t>
            </a:r>
            <a:endParaRPr lang="pl-PL" altLang="pl-PL" sz="28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40876"/>
              </p:ext>
            </p:extLst>
          </p:nvPr>
        </p:nvGraphicFramePr>
        <p:xfrm>
          <a:off x="2423593" y="1272706"/>
          <a:ext cx="6624736" cy="460456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769342"/>
                <a:gridCol w="1822308"/>
                <a:gridCol w="1033086"/>
              </a:tblGrid>
              <a:tr h="41859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ZBIORNIK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szt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 vMerge="1">
                  <a:txBody>
                    <a:bodyPr/>
                    <a:lstStyle/>
                    <a:p>
                      <a:pPr algn="ctr" fontAlgn="b"/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  <a:latin typeface="Arial Narrow" panose="020B0606020202030204" pitchFamily="34" charset="0"/>
                        </a:rPr>
                        <a:t>m3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44416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PRZEPUST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szt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41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MOSTEK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szt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BRÓD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szt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ROZBIÓRKA NIECZYNNYCH URZĄDZEŃ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szt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ZASTAWKA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szt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REANTURALIZACJA CIEKÓW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mb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7950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WODOSPUSTY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mb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 smtClean="0">
                          <a:effectLst/>
                          <a:latin typeface="Arial Narrow" panose="020B0606020202030204" pitchFamily="34" charset="0"/>
                        </a:rPr>
                        <a:t>NARZUTY KAMIENNE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>
                          <a:effectLst/>
                          <a:latin typeface="Arial Narrow" panose="020B0606020202030204" pitchFamily="34" charset="0"/>
                        </a:rPr>
                        <a:t>mb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  <a:latin typeface="Arial Narrow" panose="020B0606020202030204" pitchFamily="34" charset="0"/>
                        </a:rPr>
                        <a:t>350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185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ODTWORZENIE MOKRADEŁ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27,50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35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2" y="1272705"/>
            <a:ext cx="5683054" cy="4614636"/>
          </a:xfrm>
          <a:prstGeom prst="rect">
            <a:avLst/>
          </a:prstGeom>
        </p:spPr>
      </p:pic>
      <p:pic>
        <p:nvPicPr>
          <p:cNvPr id="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1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1272704"/>
            <a:ext cx="5734609" cy="4575631"/>
          </a:xfr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1999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REALIZACJA </a:t>
            </a:r>
            <a:r>
              <a:rPr lang="pl-PL" altLang="pl-PL" sz="2800" dirty="0" smtClean="0"/>
              <a:t>PROJEKTU</a:t>
            </a:r>
            <a:endParaRPr lang="pl-PL" altLang="pl-PL" sz="2800" dirty="0"/>
          </a:p>
        </p:txBody>
      </p:sp>
    </p:spTree>
    <p:extLst>
      <p:ext uri="{BB962C8B-B14F-4D97-AF65-F5344CB8AC3E}">
        <p14:creationId xmlns:p14="http://schemas.microsoft.com/office/powerpoint/2010/main" val="2713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saturation sat="121000"/>
                    </a14:imgEffect>
                    <a14:imgEffect>
                      <a14:brightnessContrast bright="-1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272704"/>
            <a:ext cx="5734535" cy="460484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7" y="1272704"/>
            <a:ext cx="5616624" cy="4604841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1999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REALIZACJA </a:t>
            </a:r>
            <a:r>
              <a:rPr lang="pl-PL" altLang="pl-PL" sz="2800" dirty="0" smtClean="0"/>
              <a:t>PROJEKTU</a:t>
            </a:r>
            <a:endParaRPr lang="pl-PL" altLang="pl-PL" sz="2800" dirty="0"/>
          </a:p>
        </p:txBody>
      </p:sp>
    </p:spTree>
    <p:extLst>
      <p:ext uri="{BB962C8B-B14F-4D97-AF65-F5344CB8AC3E}">
        <p14:creationId xmlns:p14="http://schemas.microsoft.com/office/powerpoint/2010/main" val="8563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0140910_10335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268761"/>
            <a:ext cx="5735960" cy="459000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123" y="1268761"/>
            <a:ext cx="5674517" cy="4590002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1999" cy="508000"/>
          </a:xfrm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REALIZACJA </a:t>
            </a:r>
            <a:r>
              <a:rPr lang="pl-PL" altLang="pl-PL" sz="2800" dirty="0" smtClean="0"/>
              <a:t>PROJEKTU</a:t>
            </a:r>
            <a:endParaRPr lang="pl-PL" altLang="pl-PL" sz="2800" dirty="0"/>
          </a:p>
        </p:txBody>
      </p:sp>
    </p:spTree>
    <p:extLst>
      <p:ext uri="{BB962C8B-B14F-4D97-AF65-F5344CB8AC3E}">
        <p14:creationId xmlns:p14="http://schemas.microsoft.com/office/powerpoint/2010/main" val="7249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1623</Words>
  <Application>Microsoft Office PowerPoint</Application>
  <PresentationFormat>Panoramiczny</PresentationFormat>
  <Paragraphs>298</Paragraphs>
  <Slides>19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Arial Narrow</vt:lpstr>
      <vt:lpstr>Calibri</vt:lpstr>
      <vt:lpstr>Projekt domyślny</vt:lpstr>
      <vt:lpstr>MAŁA RETENCJA GÓRSKA  NADLEŚNICTWO WAŁBRZYCH</vt:lpstr>
      <vt:lpstr>NADLEŚNICTWO WAŁBRZYCH</vt:lpstr>
      <vt:lpstr>Prezentacja programu PowerPoint</vt:lpstr>
      <vt:lpstr>GENEZA PROJEKTU</vt:lpstr>
      <vt:lpstr>GENEZA PROJEKTU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  <vt:lpstr>EFEKTY REALIZACJI PROJEKTU </vt:lpstr>
      <vt:lpstr>Prezentacja programu PowerPoint</vt:lpstr>
      <vt:lpstr>Prezentacja programu PowerPoint</vt:lpstr>
      <vt:lpstr>Prezentacja programu PowerPoint</vt:lpstr>
      <vt:lpstr>TRUDNOŚĆI PRZY REALIZACJI PROJEKTU</vt:lpstr>
      <vt:lpstr>PODSUMOWANIE</vt:lpstr>
      <vt:lpstr>Nadleśnictwo Wałbrzych z/s w Boguszowie Gorcach ul. Miła 2 58-372  Boguszów Gorce walbrzych@wroclaw.lasy.gov.pl tel. +48 74 888 05 60  fax +48 74 888 05 79</vt:lpstr>
    </vt:vector>
  </TitlesOfParts>
  <Company>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pb</dc:creator>
  <cp:lastModifiedBy>Joanna Majka</cp:lastModifiedBy>
  <cp:revision>112</cp:revision>
  <dcterms:created xsi:type="dcterms:W3CDTF">2006-03-31T11:40:49Z</dcterms:created>
  <dcterms:modified xsi:type="dcterms:W3CDTF">2015-06-22T20:23:54Z</dcterms:modified>
</cp:coreProperties>
</file>